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617" r:id="rId2"/>
    <p:sldId id="535" r:id="rId3"/>
    <p:sldId id="258" r:id="rId4"/>
    <p:sldId id="414" r:id="rId5"/>
    <p:sldId id="416" r:id="rId6"/>
    <p:sldId id="581" r:id="rId7"/>
    <p:sldId id="582" r:id="rId8"/>
    <p:sldId id="583" r:id="rId9"/>
    <p:sldId id="417" r:id="rId10"/>
    <p:sldId id="418" r:id="rId11"/>
    <p:sldId id="263" r:id="rId12"/>
    <p:sldId id="419" r:id="rId13"/>
    <p:sldId id="421" r:id="rId14"/>
    <p:sldId id="603" r:id="rId15"/>
    <p:sldId id="60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3" r:id="rId24"/>
    <p:sldId id="484" r:id="rId25"/>
    <p:sldId id="605" r:id="rId26"/>
    <p:sldId id="264" r:id="rId27"/>
    <p:sldId id="606" r:id="rId28"/>
    <p:sldId id="485" r:id="rId29"/>
    <p:sldId id="607" r:id="rId30"/>
    <p:sldId id="608" r:id="rId31"/>
    <p:sldId id="486" r:id="rId32"/>
    <p:sldId id="487" r:id="rId33"/>
    <p:sldId id="609" r:id="rId34"/>
    <p:sldId id="490" r:id="rId35"/>
    <p:sldId id="489" r:id="rId36"/>
    <p:sldId id="610" r:id="rId37"/>
    <p:sldId id="491" r:id="rId38"/>
    <p:sldId id="492" r:id="rId39"/>
    <p:sldId id="493" r:id="rId40"/>
    <p:sldId id="619" r:id="rId41"/>
    <p:sldId id="611" r:id="rId42"/>
    <p:sldId id="494" r:id="rId43"/>
    <p:sldId id="495" r:id="rId44"/>
    <p:sldId id="496" r:id="rId45"/>
    <p:sldId id="615" r:id="rId46"/>
    <p:sldId id="442" r:id="rId47"/>
    <p:sldId id="443" r:id="rId48"/>
    <p:sldId id="444" r:id="rId49"/>
    <p:sldId id="618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91" autoAdjust="0"/>
  </p:normalViewPr>
  <p:slideViewPr>
    <p:cSldViewPr snapToGrid="0">
      <p:cViewPr varScale="1">
        <p:scale>
          <a:sx n="57" d="100"/>
          <a:sy n="57" d="100"/>
        </p:scale>
        <p:origin x="9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00C9C-045E-4D39-BA95-A0928D21AEB6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4B806-E87B-4E6F-BB55-DC3DBB36A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19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参加晚会后，第二天呼吸中有酒精味的可能性</a:t>
            </a:r>
            <a:endParaRPr lang="en-US" altLang="zh-CN" dirty="0"/>
          </a:p>
          <a:p>
            <a:r>
              <a:rPr lang="zh-CN" altLang="en-US" dirty="0"/>
              <a:t>如果头疼，患脑瘤概率有多大</a:t>
            </a:r>
            <a:endParaRPr lang="en-US" altLang="zh-CN" dirty="0"/>
          </a:p>
          <a:p>
            <a:r>
              <a:rPr lang="zh-CN" altLang="en-US" dirty="0"/>
              <a:t>如果参加了晚会，而且头疼，那么患脑瘤的概率有多大        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因果关系（概率依赖关系），通过条件概率将这种因果关系量化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403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90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0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29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665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3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该方法计算所有网络中节点的概率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992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寻找最短编码长度描述</a:t>
            </a:r>
            <a:endParaRPr lang="en-US" altLang="zh-CN" dirty="0"/>
          </a:p>
          <a:p>
            <a:r>
              <a:rPr lang="zh-CN" altLang="en-US" dirty="0"/>
              <a:t>有点类似哈夫曼树，编码机制：使那些经常出现的样本有更短的编码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贝叶斯网络学习：模型：贝叶斯网； 每个贝叶斯网络描述了一个在训练数据上的概率分布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976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|B|</a:t>
            </a:r>
            <a:r>
              <a:rPr lang="zh-CN" altLang="en-US" dirty="0"/>
              <a:t>表示参数个数</a:t>
            </a:r>
            <a:endParaRPr lang="en-US" altLang="zh-CN" dirty="0"/>
          </a:p>
          <a:p>
            <a:r>
              <a:rPr lang="en-US" altLang="zh-CN" dirty="0"/>
              <a:t>F(theta)</a:t>
            </a:r>
            <a:r>
              <a:rPr lang="zh-CN" altLang="en-US" dirty="0"/>
              <a:t>表示参数的代价：每个参数需要的字节数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假设一种结构，然后通过增删改，直到评分函数不再降低为止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67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3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05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两两互斥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7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806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1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2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f(x)?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2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256AA-C700-4657-9C47-03431E103CD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16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40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14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3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95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38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0"/>
            <a:ext cx="10996748" cy="533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sz="2400" b="1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333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6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55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3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05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26116" y="1161595"/>
            <a:ext cx="4339771" cy="4311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371"/>
            <a:endParaRPr lang="zh-CN" altLang="en-US" sz="1793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964923" y="2963790"/>
            <a:ext cx="2262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371"/>
            <a:r>
              <a:rPr lang="zh-CN" altLang="en-US" sz="5400" b="1" dirty="0">
                <a:solidFill>
                  <a:prstClr val="black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Microsoft JhengHei Light" panose="020B0304030504040204" pitchFamily="34" charset="-122"/>
              </a:rPr>
              <a:t>贝叶斯</a:t>
            </a: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" y="3882237"/>
            <a:ext cx="650395" cy="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A3E78-6D8C-4C1A-8E54-6D8E3E2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由</a:t>
            </a:r>
            <a:r>
              <a:rPr lang="zh-CN" altLang="en-US" dirty="0">
                <a:solidFill>
                  <a:srgbClr val="0085B4"/>
                </a:solidFill>
              </a:rPr>
              <a:t>以往的数据分析</a:t>
            </a:r>
            <a:r>
              <a:rPr lang="zh-CN" altLang="en-US" dirty="0"/>
              <a:t>得到的</a:t>
            </a:r>
            <a:r>
              <a:rPr lang="zh-CN" altLang="en-US" dirty="0">
                <a:solidFill>
                  <a:srgbClr val="0085B4"/>
                </a:solidFill>
              </a:rPr>
              <a:t>概率</a:t>
            </a:r>
            <a:r>
              <a:rPr lang="zh-CN" altLang="en-US" dirty="0"/>
              <a:t>，叫</a:t>
            </a:r>
            <a:r>
              <a:rPr lang="zh-CN" altLang="en-US" dirty="0">
                <a:solidFill>
                  <a:srgbClr val="FF0000"/>
                </a:solidFill>
              </a:rPr>
              <a:t>先验概率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0085B4"/>
                </a:solidFill>
              </a:rPr>
              <a:t>得到信息之后再重新加以修正的概率</a:t>
            </a:r>
            <a:r>
              <a:rPr lang="zh-CN" altLang="en-US" dirty="0"/>
              <a:t>叫做</a:t>
            </a:r>
            <a:r>
              <a:rPr lang="zh-CN" altLang="en-US" dirty="0">
                <a:solidFill>
                  <a:srgbClr val="FF0000"/>
                </a:solidFill>
              </a:rPr>
              <a:t>后验概率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贝叶斯定理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P(A)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先验概</a:t>
            </a:r>
            <a:r>
              <a:rPr lang="zh-CN" altLang="en-US" dirty="0">
                <a:solidFill>
                  <a:srgbClr val="0097CC"/>
                </a:solidFill>
              </a:rPr>
              <a:t>率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85B4"/>
                </a:solidFill>
              </a:rPr>
              <a:t>边缘概率</a:t>
            </a:r>
            <a:endParaRPr lang="en-US" altLang="zh-CN" dirty="0">
              <a:solidFill>
                <a:srgbClr val="0085B4"/>
              </a:solidFill>
            </a:endParaRPr>
          </a:p>
          <a:p>
            <a:pPr lvl="1"/>
            <a:r>
              <a:rPr lang="en-US" altLang="zh-CN" dirty="0"/>
              <a:t>P(A|B)</a:t>
            </a:r>
            <a:r>
              <a:rPr lang="zh-CN" altLang="en-US" dirty="0"/>
              <a:t>是已知</a:t>
            </a:r>
            <a:r>
              <a:rPr lang="en-US" altLang="zh-CN" dirty="0"/>
              <a:t>B</a:t>
            </a:r>
            <a:r>
              <a:rPr lang="zh-CN" altLang="en-US" dirty="0"/>
              <a:t>发生后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条件概率</a:t>
            </a:r>
            <a:r>
              <a:rPr lang="zh-CN" altLang="en-US" dirty="0"/>
              <a:t>，也由于得知</a:t>
            </a:r>
            <a:r>
              <a:rPr lang="en-US" altLang="zh-CN" dirty="0"/>
              <a:t>B</a:t>
            </a:r>
            <a:r>
              <a:rPr lang="zh-CN" altLang="en-US" dirty="0"/>
              <a:t>的取值而被称为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85B4"/>
                </a:solidFill>
              </a:rPr>
              <a:t>后验概率</a:t>
            </a:r>
            <a:endParaRPr lang="en-US" altLang="zh-CN" dirty="0">
              <a:solidFill>
                <a:srgbClr val="0085B4"/>
              </a:solidFill>
            </a:endParaRPr>
          </a:p>
          <a:p>
            <a:pPr lvl="1"/>
            <a:r>
              <a:rPr lang="zh-CN" altLang="en-US" dirty="0"/>
              <a:t>简单的说，贝叶斯定理是基于</a:t>
            </a:r>
            <a:r>
              <a:rPr lang="zh-CN" altLang="en-US" dirty="0">
                <a:solidFill>
                  <a:srgbClr val="0085B4"/>
                </a:solidFill>
              </a:rPr>
              <a:t>假设的先验概率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85B4"/>
                </a:solidFill>
              </a:rPr>
              <a:t>给定假设下观察到不同数据的概率</a:t>
            </a:r>
            <a:r>
              <a:rPr lang="zh-CN" altLang="en-US" dirty="0"/>
              <a:t>，提供了一种</a:t>
            </a:r>
            <a:r>
              <a:rPr lang="zh-CN" altLang="en-US" dirty="0">
                <a:solidFill>
                  <a:srgbClr val="0085B4"/>
                </a:solidFill>
              </a:rPr>
              <a:t>计算后验概率</a:t>
            </a:r>
            <a:r>
              <a:rPr lang="zh-CN" altLang="en-US" dirty="0"/>
              <a:t>的方法</a:t>
            </a:r>
          </a:p>
        </p:txBody>
      </p:sp>
    </p:spTree>
    <p:extLst>
      <p:ext uri="{BB962C8B-B14F-4D97-AF65-F5344CB8AC3E}">
        <p14:creationId xmlns:p14="http://schemas.microsoft.com/office/powerpoint/2010/main" val="11127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3580728-41D3-487F-A00F-C3329742CFF0}"/>
              </a:ext>
            </a:extLst>
          </p:cNvPr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89795-8B9E-48C0-9E0A-A9F312FAF265}"/>
              </a:ext>
            </a:extLst>
          </p:cNvPr>
          <p:cNvSpPr txBox="1"/>
          <p:nvPr/>
        </p:nvSpPr>
        <p:spPr>
          <a:xfrm>
            <a:off x="7550784" y="3157198"/>
            <a:ext cx="224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F8243-4476-4475-80DD-964736FF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753682-75C8-4F23-A6B7-66F6F080C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贝叶斯分类</a:t>
            </a:r>
            <a:r>
              <a:rPr lang="zh-CN" altLang="en-US" dirty="0"/>
              <a:t>是一类分类算法的总称，这类算法均以贝叶斯定理为基础，故统称为贝叶斯分类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朴素贝叶斯分类</a:t>
            </a:r>
            <a:r>
              <a:rPr lang="en-US" altLang="zh-CN" dirty="0">
                <a:solidFill>
                  <a:srgbClr val="FF0000"/>
                </a:solidFill>
              </a:rPr>
              <a:t>(Naïve Bayes)</a:t>
            </a:r>
            <a:r>
              <a:rPr lang="zh-CN" altLang="en-US" dirty="0"/>
              <a:t>是贝叶斯分类中最简单，也是常见的一种分类方法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zh-CN" altLang="en-US" dirty="0">
                <a:solidFill>
                  <a:srgbClr val="FF0000"/>
                </a:solidFill>
              </a:rPr>
              <a:t>贝叶斯定理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特征条件独立</a:t>
            </a:r>
            <a:r>
              <a:rPr lang="zh-CN" altLang="en-US" dirty="0"/>
              <a:t>假设的分类</a:t>
            </a:r>
          </a:p>
        </p:txBody>
      </p:sp>
    </p:spTree>
    <p:extLst>
      <p:ext uri="{BB962C8B-B14F-4D97-AF65-F5344CB8AC3E}">
        <p14:creationId xmlns:p14="http://schemas.microsoft.com/office/powerpoint/2010/main" val="5538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2E117-B489-4A6A-9DC7-C8F04F6A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192FCB-CFBD-4E61-9177-3BDBF775B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为类别，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有贝叶斯公式：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  <m:nary>
                      <m:naryPr>
                        <m:chr m:val="∏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b="1" dirty="0">
                    <a:solidFill>
                      <a:srgbClr val="FF0000"/>
                    </a:solidFill>
                  </a:rPr>
                  <a:t>c</a:t>
                </a:r>
                <a:r>
                  <a:rPr lang="en-US" altLang="zh-CN" b="1" baseline="-25000" dirty="0">
                    <a:solidFill>
                      <a:srgbClr val="FF000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𝒂𝒓𝒈𝒎𝒂𝒙𝑷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D192FCB-CFBD-4E61-9177-3BDBF775B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179C901-FAC8-466B-B4F1-E8FBD4D6E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1" y="4669136"/>
            <a:ext cx="4581360" cy="1120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9F17C2-1FF9-4050-AF2C-1C96A62ED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18" y="3542903"/>
            <a:ext cx="4381701" cy="13145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121A6E-DC06-4E20-B4F6-F2A7CB000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10" y="4953851"/>
            <a:ext cx="5153744" cy="12479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D15087-F052-4FED-B49D-10B308937244}"/>
              </a:ext>
            </a:extLst>
          </p:cNvPr>
          <p:cNvSpPr txBox="1"/>
          <p:nvPr/>
        </p:nvSpPr>
        <p:spPr>
          <a:xfrm>
            <a:off x="7241838" y="3344187"/>
            <a:ext cx="9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离散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F4A246-FBA0-4238-AAFE-0E57DFE7EA4D}"/>
              </a:ext>
            </a:extLst>
          </p:cNvPr>
          <p:cNvSpPr txBox="1"/>
          <p:nvPr/>
        </p:nvSpPr>
        <p:spPr>
          <a:xfrm>
            <a:off x="7357677" y="4857413"/>
            <a:ext cx="9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</a:rPr>
              <a:t>连续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56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84E12-8E61-47A7-9695-0041ACB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en-US" altLang="zh-CN" dirty="0">
                <a:solidFill>
                  <a:srgbClr val="0085B4"/>
                </a:solidFill>
              </a:rPr>
              <a:t>1  </a:t>
            </a: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endParaRPr lang="en-US" altLang="zh-CN" dirty="0">
              <a:solidFill>
                <a:srgbClr val="0085B4"/>
              </a:solidFill>
            </a:endParaRPr>
          </a:p>
          <a:p>
            <a:r>
              <a:rPr lang="zh-CN" altLang="en-US" dirty="0"/>
              <a:t>男生向女生求婚，男生特点（帅，性格好，矮，不上进），问女生嫁不嫁？</a:t>
            </a:r>
          </a:p>
          <a:p>
            <a:endParaRPr lang="zh-CN" altLang="en-US" dirty="0">
              <a:solidFill>
                <a:srgbClr val="0085B4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97" y="896853"/>
            <a:ext cx="8388287" cy="4305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4E2F2D-6199-4445-9CBC-15DC6485591D}"/>
                  </a:ext>
                </a:extLst>
              </p:cNvPr>
              <p:cNvSpPr txBox="1"/>
              <p:nvPr/>
            </p:nvSpPr>
            <p:spPr>
              <a:xfrm>
                <a:off x="4336957" y="5733968"/>
                <a:ext cx="4956528" cy="106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  <m:e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帅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性格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好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矮</m:t>
                          </m:r>
                          <m:r>
                            <a:rPr lang="zh-CN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不上进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不</m:t>
                          </m:r>
                          <m:r>
                            <a:rPr lang="zh-CN" alt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  <m:e>
                          <m:r>
                            <a:rPr lang="zh-CN" altLang="en-US" sz="20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帅，性格好，矮，不上进</m:t>
                          </m:r>
                        </m:e>
                      </m:d>
                      <m:r>
                        <a:rPr lang="en-US" altLang="zh-CN" sz="20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altLang="zh-CN" sz="2000" b="1" dirty="0">
                  <a:solidFill>
                    <a:srgbClr val="C0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84E2F2D-6199-4445-9CBC-15DC64855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957" y="5733968"/>
                <a:ext cx="4956528" cy="106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68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43" y="2670836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96413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761843" y="3596681"/>
            <a:ext cx="705428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FFA9D5-9665-4930-87F6-D9E6A2D90C81}"/>
              </a:ext>
            </a:extLst>
          </p:cNvPr>
          <p:cNvSpPr/>
          <p:nvPr/>
        </p:nvSpPr>
        <p:spPr>
          <a:xfrm>
            <a:off x="1761843" y="4686850"/>
            <a:ext cx="714953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DCD124-E934-4B3B-89C0-25CDC7BA8A9D}"/>
              </a:ext>
            </a:extLst>
          </p:cNvPr>
          <p:cNvSpPr/>
          <p:nvPr/>
        </p:nvSpPr>
        <p:spPr>
          <a:xfrm>
            <a:off x="1761843" y="5235553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706A3B0-D6ED-402E-8F43-CAEA25A95244}"/>
                  </a:ext>
                </a:extLst>
              </p:cNvPr>
              <p:cNvSpPr/>
              <p:nvPr/>
            </p:nvSpPr>
            <p:spPr>
              <a:xfrm>
                <a:off x="3664285" y="575054"/>
                <a:ext cx="260039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706A3B0-D6ED-402E-8F43-CAEA25A95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85" y="575054"/>
                <a:ext cx="2600392" cy="495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67A9DD-C863-4EA1-B9EA-E7BFBF78675A}"/>
                  </a:ext>
                </a:extLst>
              </p:cNvPr>
              <p:cNvSpPr txBox="1"/>
              <p:nvPr/>
            </p:nvSpPr>
            <p:spPr>
              <a:xfrm>
                <a:off x="4362275" y="1546352"/>
                <a:ext cx="22442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967A9DD-C863-4EA1-B9EA-E7BFBF786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75" y="1546352"/>
                <a:ext cx="224420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54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92596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23" y="2565173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2005123" y="3491018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FFA9D5-9665-4930-87F6-D9E6A2D90C81}"/>
              </a:ext>
            </a:extLst>
          </p:cNvPr>
          <p:cNvSpPr/>
          <p:nvPr/>
        </p:nvSpPr>
        <p:spPr>
          <a:xfrm>
            <a:off x="2005123" y="3744796"/>
            <a:ext cx="7272348" cy="2819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DCD124-E934-4B3B-89C0-25CDC7BA8A9D}"/>
              </a:ext>
            </a:extLst>
          </p:cNvPr>
          <p:cNvSpPr/>
          <p:nvPr/>
        </p:nvSpPr>
        <p:spPr>
          <a:xfrm>
            <a:off x="2005123" y="4579792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6992DD-43A8-4187-8774-F00DF9C79582}"/>
              </a:ext>
            </a:extLst>
          </p:cNvPr>
          <p:cNvSpPr/>
          <p:nvPr/>
        </p:nvSpPr>
        <p:spPr>
          <a:xfrm>
            <a:off x="2005123" y="4876114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FA1036-ADD9-438A-848C-85962D28B925}"/>
              </a:ext>
            </a:extLst>
          </p:cNvPr>
          <p:cNvSpPr/>
          <p:nvPr/>
        </p:nvSpPr>
        <p:spPr>
          <a:xfrm>
            <a:off x="2005123" y="5182867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47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51137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00" y="2654059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946400" y="3579904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0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4605"/>
            <a:ext cx="3234055" cy="6887845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" y="424600"/>
            <a:ext cx="3380740" cy="6010069"/>
          </a:xfrm>
          <a:prstGeom prst="rect">
            <a:avLst/>
          </a:prstGeom>
        </p:spPr>
      </p:pic>
      <p:sp>
        <p:nvSpPr>
          <p:cNvPr id="38924" name="文本框 5"/>
          <p:cNvSpPr txBox="1"/>
          <p:nvPr/>
        </p:nvSpPr>
        <p:spPr>
          <a:xfrm>
            <a:off x="1225550" y="1027430"/>
            <a:ext cx="274256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47" name="矩形 46"/>
          <p:cNvSpPr/>
          <p:nvPr/>
        </p:nvSpPr>
        <p:spPr>
          <a:xfrm>
            <a:off x="3191510" y="2015173"/>
            <a:ext cx="476250" cy="476250"/>
          </a:xfrm>
          <a:prstGeom prst="rect">
            <a:avLst/>
          </a:prstGeom>
          <a:noFill/>
          <a:ln>
            <a:solidFill>
              <a:schemeClr val="bg1">
                <a:alpha val="7490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0423" y="1853248"/>
            <a:ext cx="476250" cy="4762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31759" y="16725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01708" y="1774424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预备知识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1759" y="29044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2" name="矩形 21"/>
          <p:cNvSpPr/>
          <p:nvPr/>
        </p:nvSpPr>
        <p:spPr>
          <a:xfrm>
            <a:off x="5131759" y="4136390"/>
            <a:ext cx="683260" cy="683260"/>
          </a:xfrm>
          <a:prstGeom prst="rect">
            <a:avLst/>
          </a:prstGeom>
          <a:noFill/>
          <a:ln w="15875">
            <a:solidFill>
              <a:srgbClr val="EFA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EFAF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01707" y="3042220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朴素贝叶斯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01706" y="4277965"/>
            <a:ext cx="530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贝叶斯网络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924" grpId="0"/>
      <p:bldP spid="47" grpId="0" bldLvl="0" animBg="1"/>
      <p:bldP spid="46" grpId="0" bldLvl="0" animBg="1"/>
      <p:bldP spid="11" grpId="0" bldLvl="0" animBg="1"/>
      <p:bldP spid="16" grpId="0"/>
      <p:bldP spid="20" grpId="0" bldLvl="0" animBg="1"/>
      <p:bldP spid="22" grpId="0" bldLvl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191060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2D2B8EF-82F0-4999-9EA1-CE5D7D34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34" y="2595335"/>
            <a:ext cx="7272349" cy="3732323"/>
          </a:xfrm>
          <a:prstGeom prst="rect">
            <a:avLst/>
          </a:prstGeom>
        </p:spPr>
      </p:pic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E87C6-2F69-4B8B-8DB4-2ED1BFA29561}"/>
              </a:ext>
            </a:extLst>
          </p:cNvPr>
          <p:cNvSpPr/>
          <p:nvPr/>
        </p:nvSpPr>
        <p:spPr>
          <a:xfrm>
            <a:off x="1996734" y="4635605"/>
            <a:ext cx="7272348" cy="253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3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0.0058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1828286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FF344-A1AD-46ED-AD96-DB987958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先验概率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不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嫁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帅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性格好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矮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不上进</m:t>
                        </m:r>
                      </m:e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</m:oMath>
                </a14:m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0.0058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不嫁</m:t>
                        </m:r>
                      </m:e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帅，性格好，矮，不上进</m:t>
                        </m:r>
                      </m:e>
                    </m:d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𝟏𝟎𝟒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</a:rPr>
                  <a:t> (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怎么算？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84E12-8E61-47A7-9695-0041ACB8F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32CF540F-899A-4E7A-AB58-FB685F082248}"/>
              </a:ext>
            </a:extLst>
          </p:cNvPr>
          <p:cNvSpPr/>
          <p:nvPr/>
        </p:nvSpPr>
        <p:spPr>
          <a:xfrm rot="534730">
            <a:off x="10245287" y="1886204"/>
            <a:ext cx="1858617" cy="128214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特征独立</a:t>
            </a:r>
          </a:p>
        </p:txBody>
      </p:sp>
    </p:spTree>
    <p:extLst>
      <p:ext uri="{BB962C8B-B14F-4D97-AF65-F5344CB8AC3E}">
        <p14:creationId xmlns:p14="http://schemas.microsoft.com/office/powerpoint/2010/main" val="307980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06BBB-0C0B-403C-BB1A-C75451C2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DD7E3-0948-488E-A73B-8C8572207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𝟓𝟑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𝟎𝟕𝟔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长相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嫁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𝟎𝟕𝟔</m:t>
                        </m:r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𝟓𝟑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𝟎𝟕𝟔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𝟐𝟖𝟏𝟕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0DD7E3-0948-488E-A73B-8C8572207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80DF147-1F2E-45C3-8EE5-00A528B05C85}"/>
              </a:ext>
            </a:extLst>
          </p:cNvPr>
          <p:cNvGraphicFramePr>
            <a:graphicFrameLocks noGrp="1"/>
          </p:cNvGraphicFramePr>
          <p:nvPr/>
        </p:nvGraphicFramePr>
        <p:xfrm>
          <a:off x="7527203" y="150318"/>
          <a:ext cx="4397376" cy="4633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88">
                  <a:extLst>
                    <a:ext uri="{9D8B030D-6E8A-4147-A177-3AD203B41FA5}">
                      <a16:colId xmlns:a16="http://schemas.microsoft.com/office/drawing/2014/main" val="3086319253"/>
                    </a:ext>
                  </a:extLst>
                </a:gridCol>
                <a:gridCol w="2198688">
                  <a:extLst>
                    <a:ext uri="{9D8B030D-6E8A-4147-A177-3AD203B41FA5}">
                      <a16:colId xmlns:a16="http://schemas.microsoft.com/office/drawing/2014/main" val="449859897"/>
                    </a:ext>
                  </a:extLst>
                </a:gridCol>
              </a:tblGrid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长相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977381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462706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0.33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486527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22200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373849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0.75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329077"/>
                  </a:ext>
                </a:extLst>
              </a:tr>
              <a:tr h="661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0.9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930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500A5-11A4-4330-9739-7E93CD5C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6A46A9-847A-41A1-9E0F-5024AA522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𝒂𝒓𝒈𝒎𝒂𝒙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拉普拉斯平滑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/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修正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根据类别来平滑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 【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举例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】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修正了因为训练集不充分导致概率估计为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的情况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D6A46A9-847A-41A1-9E0F-5024AA522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 b="-3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8DC3DB-4973-46EA-A926-7577E1CD68B0}"/>
                  </a:ext>
                </a:extLst>
              </p:cNvPr>
              <p:cNvSpPr txBox="1"/>
              <p:nvPr/>
            </p:nvSpPr>
            <p:spPr>
              <a:xfrm>
                <a:off x="4493228" y="3020617"/>
                <a:ext cx="3205543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48DC3DB-4973-46EA-A926-7577E1CD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28" y="3020617"/>
                <a:ext cx="3205543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7CF040-A045-4129-9B36-E3089FEAEE80}"/>
                  </a:ext>
                </a:extLst>
              </p:cNvPr>
              <p:cNvSpPr txBox="1"/>
              <p:nvPr/>
            </p:nvSpPr>
            <p:spPr>
              <a:xfrm>
                <a:off x="4397428" y="4230688"/>
                <a:ext cx="3564922" cy="792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嫁</m:t>
                          </m:r>
                        </m:e>
                      </m:d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7CF040-A045-4129-9B36-E3089FEAE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28" y="4230688"/>
                <a:ext cx="3564922" cy="79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6357254C-80AC-4511-B336-6BC0BAAC8E02}"/>
              </a:ext>
            </a:extLst>
          </p:cNvPr>
          <p:cNvSpPr/>
          <p:nvPr/>
        </p:nvSpPr>
        <p:spPr>
          <a:xfrm>
            <a:off x="2424418" y="3523376"/>
            <a:ext cx="260059" cy="26844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12304D3-AEFA-4605-BFD0-99FF35A9D699}"/>
              </a:ext>
            </a:extLst>
          </p:cNvPr>
          <p:cNvSpPr/>
          <p:nvPr/>
        </p:nvSpPr>
        <p:spPr>
          <a:xfrm>
            <a:off x="2912378" y="4638748"/>
            <a:ext cx="317383" cy="26844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516A00-9DF8-4BC4-9705-572C1507BDE2}"/>
              </a:ext>
            </a:extLst>
          </p:cNvPr>
          <p:cNvSpPr txBox="1"/>
          <p:nvPr/>
        </p:nvSpPr>
        <p:spPr>
          <a:xfrm>
            <a:off x="3003259" y="3443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</a:rPr>
              <a:t>类别数量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FBD388-57E9-4F0E-BE80-AA9C2DA360A1}"/>
              </a:ext>
            </a:extLst>
          </p:cNvPr>
          <p:cNvSpPr txBox="1"/>
          <p:nvPr/>
        </p:nvSpPr>
        <p:spPr>
          <a:xfrm>
            <a:off x="3071069" y="502308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altLang="zh-CN" b="1" baseline="-250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的取值数量</a:t>
            </a:r>
          </a:p>
        </p:txBody>
      </p:sp>
    </p:spTree>
    <p:extLst>
      <p:ext uri="{BB962C8B-B14F-4D97-AF65-F5344CB8AC3E}">
        <p14:creationId xmlns:p14="http://schemas.microsoft.com/office/powerpoint/2010/main" val="41425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3FEB25-775F-40DF-A9EA-BAEC0DE009A6}"/>
              </a:ext>
            </a:extLst>
          </p:cNvPr>
          <p:cNvSpPr txBox="1"/>
          <p:nvPr/>
        </p:nvSpPr>
        <p:spPr>
          <a:xfrm>
            <a:off x="7550785" y="3157198"/>
            <a:ext cx="224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54580-E196-4513-A7A4-C53518B1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(Bayesian Network)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A9A4E-0586-423C-B83A-C1C3C91B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贝叶斯网络也称为信念网络</a:t>
            </a:r>
            <a:r>
              <a:rPr lang="en-US" altLang="zh-CN" dirty="0"/>
              <a:t>(belief network)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贝叶斯网络</a:t>
            </a:r>
            <a:r>
              <a:rPr lang="zh-CN" altLang="en-US" dirty="0"/>
              <a:t>借助</a:t>
            </a:r>
            <a:r>
              <a:rPr lang="zh-CN" altLang="en-US" dirty="0">
                <a:solidFill>
                  <a:srgbClr val="0085B4"/>
                </a:solidFill>
              </a:rPr>
              <a:t>有向无环图</a:t>
            </a:r>
            <a:r>
              <a:rPr lang="zh-CN" altLang="en-US" dirty="0"/>
              <a:t>来刻画属性之间的依赖关系，并使用</a:t>
            </a:r>
            <a:r>
              <a:rPr lang="zh-CN" altLang="en-US" dirty="0">
                <a:solidFill>
                  <a:srgbClr val="0085B4"/>
                </a:solidFill>
              </a:rPr>
              <a:t>条件概率表</a:t>
            </a:r>
            <a:r>
              <a:rPr lang="zh-CN" altLang="en-US" dirty="0"/>
              <a:t>来表述属性的联合概率分布</a:t>
            </a:r>
            <a:endParaRPr lang="en-US" altLang="zh-CN" dirty="0"/>
          </a:p>
          <a:p>
            <a:r>
              <a:rPr lang="zh-CN" altLang="en-US" dirty="0"/>
              <a:t>贝叶斯网络是将概率统计应用于复杂领域进行</a:t>
            </a:r>
            <a:r>
              <a:rPr lang="zh-CN" altLang="en-US" dirty="0">
                <a:solidFill>
                  <a:srgbClr val="0085B4"/>
                </a:solidFill>
              </a:rPr>
              <a:t>不确定性推理</a:t>
            </a:r>
            <a:r>
              <a:rPr lang="zh-CN" altLang="en-US" dirty="0"/>
              <a:t>和数据分析的工具</a:t>
            </a:r>
            <a:endParaRPr lang="en-US" altLang="zh-CN" dirty="0"/>
          </a:p>
          <a:p>
            <a:r>
              <a:rPr lang="en-US" altLang="zh-CN" dirty="0"/>
              <a:t>BN</a:t>
            </a:r>
            <a:r>
              <a:rPr lang="zh-CN" altLang="en-US" dirty="0"/>
              <a:t>是一种系统地描述</a:t>
            </a:r>
            <a:r>
              <a:rPr lang="zh-CN" altLang="en-US" dirty="0">
                <a:solidFill>
                  <a:srgbClr val="0085B4"/>
                </a:solidFill>
              </a:rPr>
              <a:t>随机变量之间关系</a:t>
            </a:r>
            <a:r>
              <a:rPr lang="zh-CN" altLang="en-US" dirty="0"/>
              <a:t>的工具，建立</a:t>
            </a:r>
            <a:r>
              <a:rPr lang="en-US" altLang="zh-CN" dirty="0"/>
              <a:t>BN</a:t>
            </a:r>
            <a:r>
              <a:rPr lang="zh-CN" altLang="en-US" dirty="0"/>
              <a:t>的目的主要是进行</a:t>
            </a:r>
            <a:r>
              <a:rPr lang="zh-CN" altLang="en-US" dirty="0">
                <a:solidFill>
                  <a:srgbClr val="0085B4"/>
                </a:solidFill>
              </a:rPr>
              <a:t>概率推理</a:t>
            </a:r>
            <a:endParaRPr lang="en-US" altLang="zh-CN" dirty="0">
              <a:solidFill>
                <a:srgbClr val="0085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7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23CB4-11F4-4559-AE77-D065288F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8E826-5CE8-48EF-8D97-A6ACCB0E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概率图模型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有向图模型（贝叶斯网络）</a:t>
            </a:r>
            <a:endParaRPr lang="en-US" altLang="zh-CN" dirty="0"/>
          </a:p>
          <a:p>
            <a:pPr lvl="1"/>
            <a:r>
              <a:rPr lang="zh-CN" altLang="en-US" dirty="0"/>
              <a:t>隐马尔可夫模型，马尔可夫随机过程</a:t>
            </a:r>
            <a:endParaRPr lang="en-US" altLang="zh-CN" dirty="0"/>
          </a:p>
          <a:p>
            <a:r>
              <a:rPr lang="zh-CN" altLang="en-US" dirty="0"/>
              <a:t>无向图模型（马尔可夫网络）</a:t>
            </a:r>
            <a:endParaRPr lang="en-US" altLang="zh-CN" dirty="0"/>
          </a:p>
          <a:p>
            <a:pPr lvl="1"/>
            <a:r>
              <a:rPr lang="zh-CN" altLang="en-US" dirty="0"/>
              <a:t>条件随机场</a:t>
            </a:r>
          </a:p>
        </p:txBody>
      </p:sp>
    </p:spTree>
    <p:extLst>
      <p:ext uri="{BB962C8B-B14F-4D97-AF65-F5344CB8AC3E}">
        <p14:creationId xmlns:p14="http://schemas.microsoft.com/office/powerpoint/2010/main" val="21397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6E5BD-86D8-4B28-B8D8-74934E41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C35DE-4AA1-4D88-BE93-258843EEE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如图</a:t>
            </a:r>
            <a:endParaRPr lang="en-US" altLang="zh-CN" dirty="0"/>
          </a:p>
          <a:p>
            <a:pPr lvl="1"/>
            <a:r>
              <a:rPr lang="zh-CN" altLang="en-US" dirty="0"/>
              <a:t>参加晚会</a:t>
            </a:r>
            <a:r>
              <a:rPr lang="en-US" altLang="zh-CN" dirty="0"/>
              <a:t>(party-PT)</a:t>
            </a:r>
          </a:p>
          <a:p>
            <a:pPr lvl="1"/>
            <a:r>
              <a:rPr lang="zh-CN" altLang="en-US" dirty="0"/>
              <a:t>宿醉</a:t>
            </a:r>
            <a:r>
              <a:rPr lang="en-US" altLang="zh-CN" dirty="0"/>
              <a:t>(Hangover-HO)</a:t>
            </a:r>
          </a:p>
          <a:p>
            <a:pPr lvl="1"/>
            <a:r>
              <a:rPr lang="zh-CN" altLang="en-US" dirty="0"/>
              <a:t>头疼</a:t>
            </a:r>
            <a:r>
              <a:rPr lang="en-US" altLang="zh-CN" dirty="0"/>
              <a:t>(Headache-HA)</a:t>
            </a:r>
          </a:p>
          <a:p>
            <a:pPr lvl="1"/>
            <a:r>
              <a:rPr lang="zh-CN" altLang="en-US" dirty="0"/>
              <a:t>患脑瘤</a:t>
            </a:r>
            <a:r>
              <a:rPr lang="en-US" altLang="zh-CN" dirty="0"/>
              <a:t>(Brain tumor-BT)</a:t>
            </a:r>
          </a:p>
          <a:p>
            <a:pPr lvl="1"/>
            <a:r>
              <a:rPr lang="zh-CN" altLang="en-US" dirty="0"/>
              <a:t>有酒精味</a:t>
            </a:r>
            <a:r>
              <a:rPr lang="en-US" altLang="zh-CN" dirty="0"/>
              <a:t>(Smell alcohol-SA)</a:t>
            </a: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射线检查呈阳性</a:t>
            </a:r>
            <a:r>
              <a:rPr lang="en-US" altLang="zh-CN" dirty="0"/>
              <a:t>(Pos </a:t>
            </a:r>
            <a:r>
              <a:rPr lang="en-US" altLang="zh-CN" dirty="0" err="1"/>
              <a:t>Xray</a:t>
            </a:r>
            <a:r>
              <a:rPr lang="en-US" altLang="zh-CN" dirty="0"/>
              <a:t>-PX)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F64C8-1283-41DF-93DD-077A6FC8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907" y="1253331"/>
            <a:ext cx="3903641" cy="39440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C2588F-509D-499A-B31E-CF4A1E8B9C68}"/>
              </a:ext>
            </a:extLst>
          </p:cNvPr>
          <p:cNvSpPr txBox="1"/>
          <p:nvPr/>
        </p:nvSpPr>
        <p:spPr>
          <a:xfrm>
            <a:off x="5988204" y="5270030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参加晚会，第二天呼吸中有酒精味的可能性？</a:t>
            </a:r>
            <a:endParaRPr lang="en-US" altLang="zh-CN" dirty="0"/>
          </a:p>
          <a:p>
            <a:r>
              <a:rPr lang="zh-CN" altLang="en-US" dirty="0"/>
              <a:t>如果头疼，患脑瘤概率有多大？</a:t>
            </a:r>
            <a:endParaRPr lang="en-US" altLang="zh-CN" dirty="0"/>
          </a:p>
          <a:p>
            <a:r>
              <a:rPr lang="zh-CN" altLang="en-US" dirty="0"/>
              <a:t>如果参加了晚会，而且头疼，那么患脑瘤的概率有多大？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因果关系</a:t>
            </a:r>
          </a:p>
        </p:txBody>
      </p:sp>
    </p:spTree>
    <p:extLst>
      <p:ext uri="{BB962C8B-B14F-4D97-AF65-F5344CB8AC3E}">
        <p14:creationId xmlns:p14="http://schemas.microsoft.com/office/powerpoint/2010/main" val="289046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550785" y="1304290"/>
            <a:ext cx="22472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0785" y="3001866"/>
            <a:ext cx="212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预备知识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85B4"/>
                </a:solidFill>
              </a:rPr>
              <a:t>条件概率表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4DDD5-CEED-4EA3-B8E7-40D16F8A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904" y="1321961"/>
            <a:ext cx="4862157" cy="49124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9A3A2B-655A-450F-889D-2D7DFED5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37" y="928221"/>
            <a:ext cx="2562244" cy="110014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BF1C0-2C95-4BBC-A8CB-087BFF81E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" y="2803857"/>
            <a:ext cx="3799631" cy="88353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BB9718-1908-42BC-ABD1-A846FE9D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" y="4555330"/>
            <a:ext cx="3840487" cy="88353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6ABBD-A4C4-43A4-84E7-9403A7F28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4430" y="5676970"/>
            <a:ext cx="3392817" cy="797624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A94816-24AF-45A0-8DEE-90B0626F2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167" y="3824973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39726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3ED7F-58AC-4386-8EE6-F672215D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774-4501-4534-B413-CA1E841BCA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贝叶斯网络结果有效地表达了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属性间地条件独立性</a:t>
                </a:r>
                <a:r>
                  <a:rPr lang="zh-CN" altLang="en-US" dirty="0"/>
                  <a:t>，给定父节点集，贝叶斯网络假设每个属性与它的非后裔属性独立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29774-4501-4534-B413-CA1E841BC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8" r="-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0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05FD4-00A5-4EC7-BF84-4A15A6A1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AF4D4-0CC6-4C26-939F-34F1225E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已知结构，预测</a:t>
            </a:r>
            <a:r>
              <a:rPr lang="en-US" altLang="zh-CN" dirty="0">
                <a:solidFill>
                  <a:srgbClr val="7030A0"/>
                </a:solidFill>
              </a:rPr>
              <a:t>/</a:t>
            </a:r>
            <a:r>
              <a:rPr lang="zh-CN" altLang="en-US" dirty="0">
                <a:solidFill>
                  <a:srgbClr val="7030A0"/>
                </a:solidFill>
              </a:rPr>
              <a:t>推断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结构学习</a:t>
            </a:r>
          </a:p>
        </p:txBody>
      </p:sp>
    </p:spTree>
    <p:extLst>
      <p:ext uri="{BB962C8B-B14F-4D97-AF65-F5344CB8AC3E}">
        <p14:creationId xmlns:p14="http://schemas.microsoft.com/office/powerpoint/2010/main" val="223815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自顶向下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已知某些原因节点</a:t>
            </a:r>
            <a:r>
              <a:rPr lang="zh-CN" altLang="en-US" dirty="0"/>
              <a:t>的情况，可以</a:t>
            </a:r>
            <a:r>
              <a:rPr lang="zh-CN" altLang="en-US" dirty="0">
                <a:solidFill>
                  <a:srgbClr val="0085B4"/>
                </a:solidFill>
              </a:rPr>
              <a:t>预测结果结点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2"/>
            <a:r>
              <a:rPr lang="zh-CN" altLang="en-US" dirty="0"/>
              <a:t>参加晚会情况下，头疼发生的概率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94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rgbClr val="FF00FF"/>
                    </a:solidFill>
                  </a:rPr>
                  <a:t>已知参加</a:t>
                </a:r>
                <a:r>
                  <a:rPr lang="en-US" altLang="zh-CN" dirty="0">
                    <a:solidFill>
                      <a:srgbClr val="FF00FF"/>
                    </a:solidFill>
                  </a:rPr>
                  <a:t>party</a:t>
                </a:r>
                <a:r>
                  <a:rPr lang="zh-CN" altLang="en-US" dirty="0">
                    <a:solidFill>
                      <a:srgbClr val="FF00FF"/>
                    </a:solidFill>
                  </a:rPr>
                  <a:t>（</a:t>
                </a:r>
                <a:r>
                  <a:rPr lang="en-US" altLang="zh-CN" dirty="0">
                    <a:solidFill>
                      <a:srgbClr val="FF00FF"/>
                    </a:solidFill>
                  </a:rPr>
                  <a:t>BT</a:t>
                </a:r>
                <a:r>
                  <a:rPr lang="zh-CN" altLang="en-US" dirty="0">
                    <a:solidFill>
                      <a:srgbClr val="FF00FF"/>
                    </a:solidFill>
                  </a:rPr>
                  <a:t>不发生）</a:t>
                </a:r>
                <a:r>
                  <a:rPr lang="zh-CN" altLang="en-US" dirty="0"/>
                  <a:t>，计算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𝟓𝟓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968FDAC-BAE0-4981-BDEB-371C9B54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240" y="3439925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075" y="1257300"/>
            <a:ext cx="3840488" cy="385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154052" y="1934583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253250" y="1934583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269992" y="402612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91D145-9878-47E6-B3DC-D0F5507E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020" y="2170128"/>
            <a:ext cx="3929708" cy="91378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C7330C5-D614-4E2F-ABB4-D8AA34102926}"/>
              </a:ext>
            </a:extLst>
          </p:cNvPr>
          <p:cNvSpPr/>
          <p:nvPr/>
        </p:nvSpPr>
        <p:spPr>
          <a:xfrm>
            <a:off x="2701255" y="2479738"/>
            <a:ext cx="604007" cy="39768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348949-FBCE-4CCF-8053-DFA2D6F98112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3003259" y="2877424"/>
            <a:ext cx="442468" cy="28430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B1FB4454-FCED-4122-B9DA-E117DA73129F}"/>
              </a:ext>
            </a:extLst>
          </p:cNvPr>
          <p:cNvSpPr/>
          <p:nvPr/>
        </p:nvSpPr>
        <p:spPr>
          <a:xfrm>
            <a:off x="3065087" y="3833753"/>
            <a:ext cx="604007" cy="39768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484F077-66EA-47B7-B440-1737AB5DDC8B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2699761" y="4231439"/>
            <a:ext cx="667330" cy="15611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0F6238-D442-4F70-9EAD-CA368F8A9304}"/>
              </a:ext>
            </a:extLst>
          </p:cNvPr>
          <p:cNvSpPr/>
          <p:nvPr/>
        </p:nvSpPr>
        <p:spPr>
          <a:xfrm>
            <a:off x="2699761" y="2789348"/>
            <a:ext cx="604007" cy="397686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EF10443-4005-46AE-8C31-119CFB5A1C2E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001765" y="3187034"/>
            <a:ext cx="2378411" cy="26055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B9742534-839D-461B-8E3E-3CEA19260BC0}"/>
              </a:ext>
            </a:extLst>
          </p:cNvPr>
          <p:cNvSpPr/>
          <p:nvPr/>
        </p:nvSpPr>
        <p:spPr>
          <a:xfrm>
            <a:off x="4472405" y="3827282"/>
            <a:ext cx="604007" cy="397686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AA28A0F-989A-4F9E-A410-60F07D131520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607853" y="4224968"/>
            <a:ext cx="166556" cy="149551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76EC91E-5B00-4C3B-8DDC-49E54CF2D986}"/>
              </a:ext>
            </a:extLst>
          </p:cNvPr>
          <p:cNvSpPr txBox="1"/>
          <p:nvPr/>
        </p:nvSpPr>
        <p:spPr>
          <a:xfrm>
            <a:off x="7262301" y="5792590"/>
            <a:ext cx="445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看条件概率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如何算不参加</a:t>
            </a:r>
            <a:r>
              <a:rPr lang="en-US" altLang="zh-CN" dirty="0">
                <a:solidFill>
                  <a:srgbClr val="FF0000"/>
                </a:solidFill>
              </a:rPr>
              <a:t>party (BT</a:t>
            </a:r>
            <a:r>
              <a:rPr lang="zh-CN" altLang="en-US" dirty="0">
                <a:solidFill>
                  <a:srgbClr val="FF0000"/>
                </a:solidFill>
              </a:rPr>
              <a:t>不发生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HA</a:t>
            </a:r>
            <a:r>
              <a:rPr lang="zh-CN" altLang="en-US" dirty="0">
                <a:solidFill>
                  <a:srgbClr val="FF0000"/>
                </a:solidFill>
              </a:rPr>
              <a:t>的概率</a:t>
            </a:r>
          </a:p>
        </p:txBody>
      </p:sp>
    </p:spTree>
    <p:extLst>
      <p:ext uri="{BB962C8B-B14F-4D97-AF65-F5344CB8AC3E}">
        <p14:creationId xmlns:p14="http://schemas.microsoft.com/office/powerpoint/2010/main" val="18802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6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自顶向下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85B4"/>
                </a:solidFill>
              </a:rPr>
              <a:t>已知某些原因节点</a:t>
            </a:r>
            <a:r>
              <a:rPr lang="zh-CN" altLang="en-US" dirty="0"/>
              <a:t>的情况，可以</a:t>
            </a:r>
            <a:r>
              <a:rPr lang="zh-CN" altLang="en-US" dirty="0">
                <a:solidFill>
                  <a:srgbClr val="0085B4"/>
                </a:solidFill>
              </a:rPr>
              <a:t>预测结果结点</a:t>
            </a:r>
            <a:r>
              <a:rPr lang="zh-CN" altLang="en-US" dirty="0"/>
              <a:t>的概率</a:t>
            </a:r>
            <a:endParaRPr lang="en-US" altLang="zh-CN" dirty="0"/>
          </a:p>
          <a:p>
            <a:pPr lvl="2"/>
            <a:r>
              <a:rPr lang="zh-CN" altLang="en-US" dirty="0"/>
              <a:t>参加晚会情况下，头疼发生的概率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zh-CN" altLang="en-US" dirty="0">
                <a:solidFill>
                  <a:srgbClr val="0085B4"/>
                </a:solidFill>
              </a:rPr>
              <a:t>不知</a:t>
            </a:r>
            <a:r>
              <a:rPr lang="zh-CN" altLang="en-US" dirty="0"/>
              <a:t>任何节点信息的情况下，</a:t>
            </a:r>
            <a:r>
              <a:rPr lang="zh-CN" altLang="en-US" dirty="0">
                <a:solidFill>
                  <a:srgbClr val="0085B4"/>
                </a:solidFill>
              </a:rPr>
              <a:t>可以预测</a:t>
            </a:r>
            <a:r>
              <a:rPr lang="zh-CN" altLang="en-US" dirty="0"/>
              <a:t>网络某个节点发生的概率</a:t>
            </a:r>
            <a:endParaRPr lang="en-US" altLang="zh-CN" dirty="0"/>
          </a:p>
          <a:p>
            <a:pPr lvl="2"/>
            <a:r>
              <a:rPr lang="zh-CN" altLang="en-US" dirty="0"/>
              <a:t>即使不知道任何节点发生与否的信息，仍然可以计算节点</a:t>
            </a:r>
            <a:r>
              <a:rPr lang="en-US" altLang="zh-CN" dirty="0"/>
              <a:t>HA</a:t>
            </a:r>
            <a:r>
              <a:rPr lang="zh-CN" altLang="en-US" dirty="0"/>
              <a:t>发生的概率</a:t>
            </a:r>
          </a:p>
        </p:txBody>
      </p:sp>
    </p:spTree>
    <p:extLst>
      <p:ext uri="{BB962C8B-B14F-4D97-AF65-F5344CB8AC3E}">
        <p14:creationId xmlns:p14="http://schemas.microsoft.com/office/powerpoint/2010/main" val="2305683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793" y="527895"/>
            <a:ext cx="4070866" cy="4090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C1F80-1E22-4C13-B271-8F327A4F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71" y="2309750"/>
            <a:ext cx="5765738" cy="174582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017810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117008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125361" y="355144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7681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893" y="508355"/>
            <a:ext cx="4747375" cy="40909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B09FD7-D285-4A5D-9C3B-98164049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862" y="2321738"/>
            <a:ext cx="3563738" cy="153015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47719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𝟖𝟔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10977698" cy="5328444"/>
              </a:xfrm>
              <a:blipFill>
                <a:blip r:embed="rId3"/>
                <a:stretch>
                  <a:fillRect l="-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33" y="591963"/>
            <a:ext cx="4070866" cy="4090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017810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117008" y="142506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133750" y="356650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04F119-9190-46EF-A420-EFE4623F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974" y="2349725"/>
            <a:ext cx="6093097" cy="1416837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710B75-3671-460F-9F71-3C6234234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820" y="428011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31609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346" y="1478294"/>
                <a:ext cx="11661105" cy="52269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2</a:t>
                </a:r>
                <a:r>
                  <a:rPr lang="zh-CN" altLang="en-US" dirty="0"/>
                  <a:t>：计算</a:t>
                </a:r>
                <a:r>
                  <a:rPr lang="en-US" altLang="zh-CN" dirty="0"/>
                  <a:t>HA</a:t>
                </a:r>
                <a:r>
                  <a:rPr lang="zh-CN" altLang="en-US" dirty="0"/>
                  <a:t>的概率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2600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𝟎𝟐</m:t>
                    </m:r>
                  </m:oMath>
                </a14:m>
                <a:endParaRPr lang="en-US" altLang="zh-CN" sz="2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𝟏𝟏𝟔</m:t>
                    </m:r>
                  </m:oMath>
                </a14:m>
                <a:endParaRPr lang="en-US" altLang="zh-CN" sz="2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𝟏𝟏𝟔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600" b="1" i="1" smtClean="0">
                        <a:latin typeface="Cambria Math" panose="02040503050406030204" pitchFamily="18" charset="0"/>
                      </a:rPr>
                      <m:t>𝟖𝟖𝟒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346" y="1478294"/>
                <a:ext cx="11661105" cy="5226975"/>
              </a:xfrm>
              <a:blipFill>
                <a:blip r:embed="rId3"/>
                <a:stretch>
                  <a:fillRect l="-575" t="-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965" y="0"/>
            <a:ext cx="3701431" cy="3719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CC1F80-1E22-4C13-B271-8F327A4F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81" y="1973903"/>
            <a:ext cx="5765738" cy="174582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187545" y="838055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214845" y="878390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273532" y="2702762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285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CD6AC-0BB6-4304-B2D9-5458D992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5BFEF8-D2F5-404E-8B97-1F808B60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全概率公式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完备事件群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假设研究事件</a:t>
            </a:r>
            <a:r>
              <a:rPr lang="en-US" altLang="zh-CN" dirty="0"/>
              <a:t>A</a:t>
            </a:r>
            <a:r>
              <a:rPr lang="zh-CN" altLang="en-US" dirty="0"/>
              <a:t>，希望求出</a:t>
            </a:r>
            <a:r>
              <a:rPr lang="en-US" altLang="zh-CN" dirty="0"/>
              <a:t>P(A)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7D31E3-0B25-4F00-9322-4B82FD70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69" y="2133758"/>
            <a:ext cx="2117965" cy="937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460ACB-757A-425D-8A6F-067DCB351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77" y="1768053"/>
            <a:ext cx="3362794" cy="1095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00157C-A221-4328-B836-EF1216869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41" y="3429000"/>
            <a:ext cx="3439005" cy="1638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4639EA-C2A9-40D0-A4B0-86E1F3D23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2" y="4104436"/>
            <a:ext cx="5214553" cy="1330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D148AB-F4CA-4374-AA14-DFAF210A7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2" y="5632948"/>
            <a:ext cx="7512481" cy="6449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5545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sz="3300" dirty="0">
                    <a:solidFill>
                      <a:srgbClr val="0085B4"/>
                    </a:solidFill>
                  </a:rPr>
                  <a:t>例</a:t>
                </a:r>
                <a:r>
                  <a:rPr lang="zh-CN" altLang="en-US" sz="3300" dirty="0"/>
                  <a:t>：</a:t>
                </a:r>
                <a:r>
                  <a:rPr lang="zh-CN" altLang="en-US" sz="3300" dirty="0">
                    <a:solidFill>
                      <a:srgbClr val="FF00FF"/>
                    </a:solidFill>
                  </a:rPr>
                  <a:t>已知参加</a:t>
                </a:r>
                <a:r>
                  <a:rPr lang="en-US" altLang="zh-CN" sz="3300" dirty="0">
                    <a:solidFill>
                      <a:srgbClr val="FF00FF"/>
                    </a:solidFill>
                  </a:rPr>
                  <a:t>party</a:t>
                </a:r>
                <a:r>
                  <a:rPr lang="zh-CN" altLang="en-US" sz="3300" dirty="0">
                    <a:solidFill>
                      <a:srgbClr val="FF00FF"/>
                    </a:solidFill>
                  </a:rPr>
                  <a:t>（</a:t>
                </a:r>
                <a:r>
                  <a:rPr lang="en-US" altLang="zh-CN" sz="3300" dirty="0">
                    <a:solidFill>
                      <a:srgbClr val="FF00FF"/>
                    </a:solidFill>
                  </a:rPr>
                  <a:t>BT</a:t>
                </a:r>
                <a:r>
                  <a:rPr lang="zh-CN" altLang="en-US" sz="3300" dirty="0">
                    <a:solidFill>
                      <a:srgbClr val="FF00FF"/>
                    </a:solidFill>
                  </a:rPr>
                  <a:t>不详）</a:t>
                </a:r>
                <a:r>
                  <a:rPr lang="zh-CN" altLang="en-US" sz="3300" dirty="0"/>
                  <a:t>，计算</a:t>
                </a:r>
                <a:r>
                  <a:rPr lang="en-US" altLang="zh-CN" sz="3300" dirty="0"/>
                  <a:t>HA</a:t>
                </a:r>
                <a:r>
                  <a:rPr lang="zh-CN" altLang="en-US" sz="3300" dirty="0"/>
                  <a:t>的概率</a:t>
                </a:r>
                <a:endParaRPr lang="en-US" altLang="zh-CN" sz="33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</m:d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sz="38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                    +</m:t>
                    </m:r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3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sz="38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3800" b="1" i="1" dirty="0">
                    <a:latin typeface="Cambria Math" panose="02040503050406030204" pitchFamily="18" charset="0"/>
                  </a:rPr>
                  <a:t>                   +</a:t>
                </a:r>
                <a:r>
                  <a:rPr lang="en-US" altLang="zh-CN" sz="3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𝑯𝑶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sz="3800" b="1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3800" i="1" dirty="0">
                    <a:latin typeface="Cambria Math" panose="02040503050406030204" pitchFamily="18" charset="0"/>
                  </a:rPr>
                  <a:t>                   +</a:t>
                </a:r>
                <a:r>
                  <a:rPr lang="en-US" altLang="zh-CN" sz="3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𝑯𝑨</m:t>
                        </m:r>
                      </m:e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𝑯𝑶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𝑯𝑶</m:t>
                        </m:r>
                      </m:e>
                    </m:d>
                    <m:r>
                      <a:rPr lang="en-US" altLang="zh-CN" sz="38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sz="3800" b="1" i="1" dirty="0">
                  <a:latin typeface="Cambria Math" panose="02040503050406030204" pitchFamily="18" charset="0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BF5968-0047-454E-B398-D24C2A0722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3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968FDAC-BAE0-4981-BDEB-371C9B54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97" y="652785"/>
            <a:ext cx="3840487" cy="1162870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预测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597B2-E732-4F1A-AC60-EAAA1677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144" y="2403590"/>
            <a:ext cx="3840488" cy="385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22818F-5D40-4AF7-93C6-FD85CB541300}"/>
              </a:ext>
            </a:extLst>
          </p:cNvPr>
          <p:cNvSpPr txBox="1"/>
          <p:nvPr/>
        </p:nvSpPr>
        <p:spPr>
          <a:xfrm>
            <a:off x="10756216" y="318351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157C28-7EC2-4CD3-AD7D-28EBF99877DF}"/>
              </a:ext>
            </a:extLst>
          </p:cNvPr>
          <p:cNvSpPr txBox="1"/>
          <p:nvPr/>
        </p:nvSpPr>
        <p:spPr>
          <a:xfrm>
            <a:off x="8855414" y="318351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HO</a:t>
            </a:r>
            <a:endParaRPr lang="zh-CN" altLang="en-US" sz="2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1ADFB0-CAAF-4BAE-88E0-C92CAC21D663}"/>
              </a:ext>
            </a:extLst>
          </p:cNvPr>
          <p:cNvSpPr txBox="1"/>
          <p:nvPr/>
        </p:nvSpPr>
        <p:spPr>
          <a:xfrm>
            <a:off x="9872156" y="5275059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HA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91D145-9878-47E6-B3DC-D0F5507EC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020" y="2170128"/>
            <a:ext cx="3929708" cy="913781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E02537-3EFC-43C6-8AF9-88068A2C1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291" y="2400611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02623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AE693-A168-4EE5-AA1F-471FBC72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5968-0047-454E-B398-D24C2A07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自底向上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已知结果节点发生的情况，来推断条件节点发生的概率</a:t>
            </a:r>
            <a:endParaRPr lang="en-US" altLang="zh-CN" dirty="0"/>
          </a:p>
          <a:p>
            <a:r>
              <a:rPr lang="zh-CN" altLang="en-US" dirty="0">
                <a:solidFill>
                  <a:srgbClr val="0085B4"/>
                </a:solidFill>
              </a:rPr>
              <a:t>例</a:t>
            </a:r>
            <a:r>
              <a:rPr lang="en-US" altLang="zh-CN" dirty="0">
                <a:solidFill>
                  <a:srgbClr val="0085B4"/>
                </a:solidFill>
              </a:rPr>
              <a:t>4</a:t>
            </a:r>
            <a:r>
              <a:rPr lang="zh-CN" altLang="en-US" dirty="0"/>
              <a:t>：已知</a:t>
            </a:r>
            <a:r>
              <a:rPr lang="en-US" altLang="zh-CN" dirty="0"/>
              <a:t>X</a:t>
            </a:r>
            <a:r>
              <a:rPr lang="zh-CN" altLang="en-US" dirty="0"/>
              <a:t>光检查呈阳性，患脑瘤的概率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2390E-E583-4A59-A160-6B24CCBD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8" y="3552535"/>
            <a:ext cx="3345018" cy="33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9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323C658F-BD66-43EB-BE46-755980DCBF0B}"/>
              </a:ext>
            </a:extLst>
          </p:cNvPr>
          <p:cNvGrpSpPr/>
          <p:nvPr/>
        </p:nvGrpSpPr>
        <p:grpSpPr>
          <a:xfrm>
            <a:off x="8219213" y="259979"/>
            <a:ext cx="3840878" cy="3617783"/>
            <a:chOff x="8219213" y="259979"/>
            <a:chExt cx="3840878" cy="361778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711A8F0-4313-4E79-AE35-25883C87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9213" y="259979"/>
              <a:ext cx="3661073" cy="361778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C02396-28EE-4935-9A7D-DC9FAE7434A3}"/>
                </a:ext>
              </a:extLst>
            </p:cNvPr>
            <p:cNvSpPr txBox="1"/>
            <p:nvPr/>
          </p:nvSpPr>
          <p:spPr>
            <a:xfrm>
              <a:off x="10665812" y="1104177"/>
              <a:ext cx="112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BT</a:t>
              </a:r>
              <a:endParaRPr lang="zh-CN" altLang="en-US" sz="20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3FE4B59-1D60-4256-96A9-110BD73FCB0A}"/>
                </a:ext>
              </a:extLst>
            </p:cNvPr>
            <p:cNvSpPr txBox="1"/>
            <p:nvPr/>
          </p:nvSpPr>
          <p:spPr>
            <a:xfrm>
              <a:off x="10937873" y="2934708"/>
              <a:ext cx="112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PX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1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/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𝟎𝟏𝟏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6BC832DF-27F1-4C03-B7F4-225DCB5E4241}"/>
              </a:ext>
            </a:extLst>
          </p:cNvPr>
          <p:cNvGrpSpPr/>
          <p:nvPr/>
        </p:nvGrpSpPr>
        <p:grpSpPr>
          <a:xfrm>
            <a:off x="8219213" y="259979"/>
            <a:ext cx="3840878" cy="3617783"/>
            <a:chOff x="8219213" y="259979"/>
            <a:chExt cx="3840878" cy="361778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762919-DBB3-4ED6-B0AA-2C5BF30E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9213" y="259979"/>
              <a:ext cx="3661073" cy="361778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B1F0716-5AFE-4161-B1E7-DD2C89A9DC63}"/>
                </a:ext>
              </a:extLst>
            </p:cNvPr>
            <p:cNvSpPr txBox="1"/>
            <p:nvPr/>
          </p:nvSpPr>
          <p:spPr>
            <a:xfrm>
              <a:off x="10665812" y="1104177"/>
              <a:ext cx="112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BT</a:t>
              </a:r>
              <a:endParaRPr lang="zh-CN" altLang="en-US" sz="2000" b="1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231F39D-2BB2-4A1D-A6A8-DE49D4A78CC1}"/>
                </a:ext>
              </a:extLst>
            </p:cNvPr>
            <p:cNvSpPr txBox="1"/>
            <p:nvPr/>
          </p:nvSpPr>
          <p:spPr>
            <a:xfrm>
              <a:off x="10937873" y="2934708"/>
              <a:ext cx="1122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PX</a:t>
              </a:r>
              <a:endParaRPr lang="zh-CN" altLang="en-US" sz="2000" b="1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B065AB7-993E-41F6-BD21-7EF1CF45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" y="1352619"/>
            <a:ext cx="5529011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CF1AA-945F-4CAE-89CB-374E6D5A7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451" y="971358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23434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F68AB-601E-4BE5-B7EC-1869441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推断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>
                    <a:solidFill>
                      <a:srgbClr val="0085B4"/>
                    </a:solidFill>
                  </a:rPr>
                  <a:t>例</a:t>
                </a:r>
                <a:r>
                  <a:rPr lang="en-US" altLang="zh-CN" dirty="0">
                    <a:solidFill>
                      <a:srgbClr val="0085B4"/>
                    </a:solidFill>
                  </a:rPr>
                  <a:t>4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射线成阳性，患脑瘤的概率是多少</a:t>
                </a:r>
                <a:endParaRPr lang="en-US" altLang="zh-CN" dirty="0"/>
              </a:p>
              <a:p>
                <a:r>
                  <a:rPr lang="en-US" altLang="zh-CN" dirty="0"/>
                  <a:t>P(+BT|+PX)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  <m:r>
                          <a:rPr lang="en-US" altLang="zh-CN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𝑩𝑻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1" dirty="0">
                    <a:ea typeface="Cambria Math" panose="020405030504060302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solidFill>
                          <a:srgbClr val="FF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𝟗𝟗𝟗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𝟎𝟏𝟏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𝑩𝑻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𝑷𝑿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𝟗𝟖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𝟎𝟏𝟏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𝟖𝟗𝟏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1FB37D-5552-49ED-BA4E-DA7B6CD82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A762919-DBB3-4ED6-B0AA-2C5BF30E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213" y="259979"/>
            <a:ext cx="3661073" cy="36177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B1F0716-5AFE-4161-B1E7-DD2C89A9DC63}"/>
              </a:ext>
            </a:extLst>
          </p:cNvPr>
          <p:cNvSpPr txBox="1"/>
          <p:nvPr/>
        </p:nvSpPr>
        <p:spPr>
          <a:xfrm>
            <a:off x="10665812" y="1104177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BT</a:t>
            </a:r>
            <a:endParaRPr lang="zh-CN" altLang="en-US" sz="2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31F39D-2BB2-4A1D-A6A8-DE49D4A78CC1}"/>
              </a:ext>
            </a:extLst>
          </p:cNvPr>
          <p:cNvSpPr txBox="1"/>
          <p:nvPr/>
        </p:nvSpPr>
        <p:spPr>
          <a:xfrm>
            <a:off x="10937873" y="2934708"/>
            <a:ext cx="112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PX</a:t>
            </a:r>
            <a:endParaRPr lang="zh-CN" altLang="en-US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065AB7-993E-41F6-BD21-7EF1CF45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7" y="1352619"/>
            <a:ext cx="5529011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5CF1AA-945F-4CAE-89CB-374E6D5A7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451" y="971358"/>
            <a:ext cx="3027298" cy="1299826"/>
          </a:xfrm>
          <a:prstGeom prst="rect">
            <a:avLst/>
          </a:prstGeom>
          <a:ln w="349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32132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F14F8-0BC2-4161-B423-556B5FA8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贝叶斯网络推断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437AF-C75E-4AB8-9A7F-F8FB8D4E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当网络结点多，连接稠密，难以进行精确推断，通常此时采用近似推断，通过降低精度，达到有限时间内求解</a:t>
            </a:r>
            <a:endParaRPr lang="en-US" altLang="zh-CN" dirty="0"/>
          </a:p>
          <a:p>
            <a:r>
              <a:rPr lang="zh-CN" altLang="en-US" dirty="0"/>
              <a:t>如吉布斯采样</a:t>
            </a:r>
          </a:p>
        </p:txBody>
      </p:sp>
    </p:spTree>
    <p:extLst>
      <p:ext uri="{BB962C8B-B14F-4D97-AF65-F5344CB8AC3E}">
        <p14:creationId xmlns:p14="http://schemas.microsoft.com/office/powerpoint/2010/main" val="229104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02521-B659-4A75-AC33-395AFD35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首要任务</a:t>
            </a:r>
            <a:r>
              <a:rPr lang="zh-CN" altLang="en-US" dirty="0"/>
              <a:t>：根据训练数据集来找出结构最“恰当”的贝叶斯网络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评分搜索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定义一个</a:t>
            </a:r>
            <a:r>
              <a:rPr lang="zh-CN" altLang="en-US" dirty="0">
                <a:solidFill>
                  <a:srgbClr val="FF0000"/>
                </a:solidFill>
              </a:rPr>
              <a:t>评分函数</a:t>
            </a:r>
            <a:r>
              <a:rPr lang="en-US" altLang="zh-CN" dirty="0"/>
              <a:t>(score function)</a:t>
            </a:r>
            <a:r>
              <a:rPr lang="zh-CN" altLang="en-US" dirty="0"/>
              <a:t>，评估贝叶斯网络与训练数据的契合程度，然后基于这个评分函数来寻找结构最优的贝叶斯网络</a:t>
            </a:r>
          </a:p>
        </p:txBody>
      </p:sp>
    </p:spTree>
    <p:extLst>
      <p:ext uri="{BB962C8B-B14F-4D97-AF65-F5344CB8AC3E}">
        <p14:creationId xmlns:p14="http://schemas.microsoft.com/office/powerpoint/2010/main" val="31418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评分函数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基于信息论准则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看作一个数据压缩任务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编码长度包括：模型自身长度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模型描述数据的长度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最小描述长度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090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A263-3FC7-4A09-B940-5C13485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贝叶斯网络</a:t>
            </a:r>
            <a:r>
              <a:rPr lang="en-US" altLang="zh-CN" dirty="0"/>
              <a:t>—</a:t>
            </a:r>
            <a:r>
              <a:rPr lang="zh-CN" altLang="en-US" dirty="0"/>
              <a:t>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𝑳𝑳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AIC(Akaike Information Criterion)</a:t>
                </a:r>
                <a:r>
                  <a:rPr lang="zh-CN" altLang="en-US" dirty="0"/>
                  <a:t>准则：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BIC(Bayesian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Information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Criterion)</a:t>
                </a:r>
                <a:r>
                  <a:rPr lang="zh-CN" altLang="en-US" dirty="0"/>
                  <a:t>准则：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𝒍𝒐𝒈𝑵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𝑳𝑳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602521-B659-4A75-AC33-395AFD355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30EDEBE5-FA34-4A33-9C4A-B966C6C2B50E}"/>
              </a:ext>
            </a:extLst>
          </p:cNvPr>
          <p:cNvSpPr/>
          <p:nvPr/>
        </p:nvSpPr>
        <p:spPr>
          <a:xfrm>
            <a:off x="1953003" y="1580634"/>
            <a:ext cx="1320386" cy="566057"/>
          </a:xfrm>
          <a:prstGeom prst="roundRect">
            <a:avLst/>
          </a:prstGeom>
          <a:noFill/>
          <a:ln w="4445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ECDAAF67-8CC1-469F-B830-9B7839AD41B0}"/>
              </a:ext>
            </a:extLst>
          </p:cNvPr>
          <p:cNvSpPr/>
          <p:nvPr/>
        </p:nvSpPr>
        <p:spPr>
          <a:xfrm>
            <a:off x="3273389" y="2429388"/>
            <a:ext cx="2882537" cy="748937"/>
          </a:xfrm>
          <a:prstGeom prst="borderCallout2">
            <a:avLst>
              <a:gd name="adj1" fmla="val 17460"/>
              <a:gd name="adj2" fmla="val -545"/>
              <a:gd name="adj3" fmla="val 18750"/>
              <a:gd name="adj4" fmla="val -16667"/>
              <a:gd name="adj5" fmla="val -39113"/>
              <a:gd name="adj6" fmla="val -1800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贝叶斯网络的代价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82AC954-49F1-443A-8494-0D5EB8C39F5D}"/>
              </a:ext>
            </a:extLst>
          </p:cNvPr>
          <p:cNvSpPr/>
          <p:nvPr/>
        </p:nvSpPr>
        <p:spPr>
          <a:xfrm>
            <a:off x="3458186" y="1563615"/>
            <a:ext cx="1360175" cy="566057"/>
          </a:xfrm>
          <a:prstGeom prst="roundRect">
            <a:avLst/>
          </a:prstGeom>
          <a:noFill/>
          <a:ln w="44450">
            <a:solidFill>
              <a:srgbClr val="0085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D7FAF5D6-5841-4D83-BDE1-5BA883DCD665}"/>
              </a:ext>
            </a:extLst>
          </p:cNvPr>
          <p:cNvSpPr/>
          <p:nvPr/>
        </p:nvSpPr>
        <p:spPr>
          <a:xfrm>
            <a:off x="5816984" y="937585"/>
            <a:ext cx="3113314" cy="748937"/>
          </a:xfrm>
          <a:prstGeom prst="borderCallout2">
            <a:avLst>
              <a:gd name="adj1" fmla="val 17460"/>
              <a:gd name="adj2" fmla="val -545"/>
              <a:gd name="adj3" fmla="val 18750"/>
              <a:gd name="adj4" fmla="val -16667"/>
              <a:gd name="adj5" fmla="val 103910"/>
              <a:gd name="adj6" fmla="val -29374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贝叶斯网络拟合程度</a:t>
            </a:r>
          </a:p>
        </p:txBody>
      </p:sp>
    </p:spTree>
    <p:extLst>
      <p:ext uri="{BB962C8B-B14F-4D97-AF65-F5344CB8AC3E}">
        <p14:creationId xmlns:p14="http://schemas.microsoft.com/office/powerpoint/2010/main" val="27637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99558-719D-4DC1-ACB8-5E772855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随堂练习（朴素贝叶斯）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548D1E-893D-4321-AA0B-488FA7BA9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08" y="1373442"/>
            <a:ext cx="5561013" cy="4659368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A1633C2A-55B8-41F4-9F4C-F0BEF1C3510A}"/>
              </a:ext>
            </a:extLst>
          </p:cNvPr>
          <p:cNvSpPr/>
          <p:nvPr/>
        </p:nvSpPr>
        <p:spPr>
          <a:xfrm>
            <a:off x="2776654" y="1918010"/>
            <a:ext cx="300954" cy="3713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5E6EE-06C2-4335-BD7D-4D6C52C839B8}"/>
              </a:ext>
            </a:extLst>
          </p:cNvPr>
          <p:cNvSpPr txBox="1"/>
          <p:nvPr/>
        </p:nvSpPr>
        <p:spPr>
          <a:xfrm>
            <a:off x="1683834" y="36352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A6FAB9-8FBE-48CD-BFE9-4521FFE941AF}"/>
              </a:ext>
            </a:extLst>
          </p:cNvPr>
          <p:cNvSpPr txBox="1"/>
          <p:nvPr/>
        </p:nvSpPr>
        <p:spPr>
          <a:xfrm>
            <a:off x="1839951" y="5803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6381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A3E78-6D8C-4C1A-8E54-6D8E3E2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全概率公式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全概率公式的主要用途在于它可以将一个复杂事件的概率计算问题，</a:t>
            </a:r>
            <a:r>
              <a:rPr lang="zh-CN" altLang="en-US" dirty="0">
                <a:solidFill>
                  <a:srgbClr val="0070C0"/>
                </a:solidFill>
              </a:rPr>
              <a:t>分解为若干个简单事件的概率计算问题</a:t>
            </a:r>
            <a:r>
              <a:rPr lang="zh-CN" altLang="en-US" dirty="0"/>
              <a:t>，最后应用概率的</a:t>
            </a:r>
            <a:r>
              <a:rPr lang="zh-CN" altLang="en-US" dirty="0">
                <a:solidFill>
                  <a:srgbClr val="0070C0"/>
                </a:solidFill>
              </a:rPr>
              <a:t>可加性</a:t>
            </a:r>
            <a:r>
              <a:rPr lang="zh-CN" altLang="en-US" dirty="0"/>
              <a:t>求出最终结果。</a:t>
            </a:r>
          </a:p>
        </p:txBody>
      </p:sp>
    </p:spTree>
    <p:extLst>
      <p:ext uri="{BB962C8B-B14F-4D97-AF65-F5344CB8AC3E}">
        <p14:creationId xmlns:p14="http://schemas.microsoft.com/office/powerpoint/2010/main" val="4947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6DDA7-DD82-4460-BCDE-1825955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联合概率密度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两个及以上随机变量组成的随机向量的概率分布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0000FF"/>
                    </a:solidFill>
                  </a:rPr>
                  <a:t>离散型：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边缘分布：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98DAE6-A76C-4340-8F51-AFDFFFF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14" y="2961964"/>
            <a:ext cx="5347040" cy="3378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829725-D0F6-4850-BFCC-5E0C5448668E}"/>
                  </a:ext>
                </a:extLst>
              </p:cNvPr>
              <p:cNvSpPr/>
              <p:nvPr/>
            </p:nvSpPr>
            <p:spPr>
              <a:xfrm>
                <a:off x="3334955" y="5229067"/>
                <a:ext cx="3264163" cy="11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829725-D0F6-4850-BFCC-5E0C54486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955" y="5229067"/>
                <a:ext cx="3264163" cy="118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4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6DDA7-DD82-4460-BCDE-18259556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联合概率密度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两个及以上随机变量组成的随机向量的概率分布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rgbClr val="0000FF"/>
                    </a:solidFill>
                  </a:rPr>
                  <a:t>连续型</a:t>
                </a:r>
                <a:r>
                  <a:rPr lang="zh-CN" altLang="en-US" b="0" dirty="0">
                    <a:solidFill>
                      <a:srgbClr val="0000FF"/>
                    </a:solidFill>
                  </a:rPr>
                  <a:t>：</a:t>
                </a: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r>
                  <a:rPr lang="zh-CN" altLang="en-US" b="0" dirty="0"/>
                  <a:t>联合分布函数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𝑑𝑢𝑑𝑣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边缘概率：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,∞)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A9D6D0F-B20F-4897-850B-D13B1D2F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7F1324C-62AD-49B0-A82B-57302A47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87" y="3429000"/>
            <a:ext cx="4469513" cy="29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4C7FE-8FF6-4AA6-81A9-9129BD8F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0E4D7B-2D1E-4D8F-994E-35EAE46C1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条件概率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条件概率表示在条件</a:t>
                </a:r>
                <a:r>
                  <a:rPr lang="en-US" altLang="zh-CN" dirty="0"/>
                  <a:t>Y=b</a:t>
                </a:r>
                <a:r>
                  <a:rPr lang="zh-CN" altLang="en-US" dirty="0"/>
                  <a:t>成立的情况下，</a:t>
                </a:r>
                <a:r>
                  <a:rPr lang="en-US" altLang="zh-CN" dirty="0"/>
                  <a:t>X=a</a:t>
                </a:r>
                <a:r>
                  <a:rPr lang="zh-CN" altLang="en-US" dirty="0"/>
                  <a:t>的概率，记作</a:t>
                </a:r>
                <a:r>
                  <a:rPr lang="en-US" altLang="zh-CN" dirty="0"/>
                  <a:t>P(X=</a:t>
                </a:r>
                <a:r>
                  <a:rPr lang="en-US" altLang="zh-CN" dirty="0" err="1"/>
                  <a:t>a|Y</a:t>
                </a:r>
                <a:r>
                  <a:rPr lang="en-US" altLang="zh-CN" dirty="0"/>
                  <a:t>=b)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a|b</a:t>
                </a:r>
                <a:r>
                  <a:rPr lang="en-US" altLang="zh-CN" dirty="0"/>
                  <a:t>)</a:t>
                </a: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条件概率，边缘概率，联合概率关系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0E4D7B-2D1E-4D8F-994E-35EAE46C1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42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45941-79C4-40EF-8D64-1FC11B11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预备知识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A3E78-6D8C-4C1A-8E54-6D8E3E2C2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贝叶斯公式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条件概率：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1A3E78-6D8C-4C1A-8E54-6D8E3E2C2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EB7F86F-9969-41F8-A438-DB34ECBB9EA9}"/>
              </a:ext>
            </a:extLst>
          </p:cNvPr>
          <p:cNvSpPr/>
          <p:nvPr/>
        </p:nvSpPr>
        <p:spPr>
          <a:xfrm>
            <a:off x="958898" y="3997174"/>
            <a:ext cx="5615609" cy="88458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7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2336</Words>
  <Application>Microsoft Office PowerPoint</Application>
  <PresentationFormat>宽屏</PresentationFormat>
  <Paragraphs>366</Paragraphs>
  <Slides>49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Microsoft JhengHei Light</vt:lpstr>
      <vt:lpstr>等线</vt:lpstr>
      <vt:lpstr>方正粗宋简体</vt:lpstr>
      <vt:lpstr>华文仿宋</vt:lpstr>
      <vt:lpstr>华文楷体</vt:lpstr>
      <vt:lpstr>华文行楷</vt:lpstr>
      <vt:lpstr>楷体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预备知识</vt:lpstr>
      <vt:lpstr>预备知识</vt:lpstr>
      <vt:lpstr>预备知识</vt:lpstr>
      <vt:lpstr>预备知识</vt:lpstr>
      <vt:lpstr>预备知识</vt:lpstr>
      <vt:lpstr>预备知识</vt:lpstr>
      <vt:lpstr>预备知识</vt:lpstr>
      <vt:lpstr>PowerPoint 演示文稿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朴素贝叶斯</vt:lpstr>
      <vt:lpstr>PowerPoint 演示文稿</vt:lpstr>
      <vt:lpstr>贝叶斯网络(Bayesian Network)</vt:lpstr>
      <vt:lpstr>贝叶斯网络</vt:lpstr>
      <vt:lpstr>贝叶斯网络</vt:lpstr>
      <vt:lpstr>贝叶斯网络</vt:lpstr>
      <vt:lpstr>贝叶斯网络</vt:lpstr>
      <vt:lpstr>贝叶斯网络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贝叶斯网络—预测</vt:lpstr>
      <vt:lpstr>贝叶斯网络—推断</vt:lpstr>
      <vt:lpstr>贝叶斯网络—推断</vt:lpstr>
      <vt:lpstr>贝叶斯网络—推断</vt:lpstr>
      <vt:lpstr>贝叶斯网络—推断</vt:lpstr>
      <vt:lpstr>贝叶斯网络推断</vt:lpstr>
      <vt:lpstr>贝叶斯网络—学习</vt:lpstr>
      <vt:lpstr>贝叶斯网络—学习</vt:lpstr>
      <vt:lpstr>贝叶斯网络—学习</vt:lpstr>
      <vt:lpstr>随堂练习（朴素贝叶斯）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wlchen</cp:lastModifiedBy>
  <cp:revision>190</cp:revision>
  <dcterms:created xsi:type="dcterms:W3CDTF">2020-02-27T08:41:55Z</dcterms:created>
  <dcterms:modified xsi:type="dcterms:W3CDTF">2021-12-08T12:59:03Z</dcterms:modified>
</cp:coreProperties>
</file>